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mashingmagazine.com/" TargetMode="External"/><Relationship Id="rId3" Type="http://schemas.openxmlformats.org/officeDocument/2006/relationships/hyperlink" Target="http://www.uxbooth.com/" TargetMode="External"/><Relationship Id="rId4" Type="http://schemas.openxmlformats.org/officeDocument/2006/relationships/hyperlink" Target="https://www.nngroup.com/feed/rss/" TargetMode="External"/><Relationship Id="rId5" Type="http://schemas.openxmlformats.org/officeDocument/2006/relationships/hyperlink" Target="https://medium.theuxblog.com/" TargetMode="External"/><Relationship Id="rId6" Type="http://schemas.openxmlformats.org/officeDocument/2006/relationships/hyperlink" Target="http://uxmovement.com/" TargetMode="External"/><Relationship Id="rId7" Type="http://schemas.openxmlformats.org/officeDocument/2006/relationships/hyperlink" Target="https://uxdesign.cc/" TargetMode="External"/><Relationship Id="rId8" Type="http://schemas.openxmlformats.org/officeDocument/2006/relationships/hyperlink" Target="http://usabilitypost.com/" TargetMode="External"/><Relationship Id="rId9" Type="http://schemas.openxmlformats.org/officeDocument/2006/relationships/hyperlink" Target="http://uxmag.com/uxm.xml" TargetMode="External"/><Relationship Id="rId10" Type="http://schemas.openxmlformats.org/officeDocument/2006/relationships/hyperlink" Target="https://uxdesign.cc/ux-design-methods-deliverables-657f54ce3c7d#.3r0kc949k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3756082"/>
            <a:ext cx="10464800" cy="1987436"/>
          </a:xfrm>
          <a:prstGeom prst="rect">
            <a:avLst/>
          </a:prstGeom>
        </p:spPr>
        <p:txBody>
          <a:bodyPr/>
          <a:lstStyle/>
          <a:p>
            <a:pPr defTabSz="455675">
              <a:defRPr sz="6240">
                <a:latin typeface="Roboto"/>
                <a:ea typeface="Roboto"/>
                <a:cs typeface="Roboto"/>
                <a:sym typeface="Roboto"/>
              </a:defRPr>
            </a:pPr>
            <a:r>
              <a:t>Designing an app: </a:t>
            </a:r>
          </a:p>
          <a:p>
            <a:pPr defTabSz="455675">
              <a:defRPr sz="6240">
                <a:latin typeface="Roboto"/>
                <a:ea typeface="Roboto"/>
                <a:cs typeface="Roboto"/>
                <a:sym typeface="Roboto"/>
              </a:defRPr>
            </a:pPr>
            <a:r>
              <a:t>introduction to UX / UI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Different fidelities of prototyping</a:t>
            </a:r>
          </a:p>
        </p:txBody>
      </p:sp>
      <p:sp>
        <p:nvSpPr>
          <p:cNvPr id="158" name="Shape 158"/>
          <p:cNvSpPr/>
          <p:nvPr/>
        </p:nvSpPr>
        <p:spPr>
          <a:xfrm>
            <a:off x="556915" y="7340600"/>
            <a:ext cx="11890970" cy="11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28600" indent="-228600" algn="l">
              <a:buSzPct val="100000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wireframes</a:t>
            </a:r>
            <a:r>
              <a:t> = drafts of screens to illustrate the user flow, to keep it easy to edit</a:t>
            </a:r>
          </a:p>
          <a:p>
            <a:pPr marL="228600" indent="-228600" algn="l">
              <a:buSzPct val="100000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interactive prototypes</a:t>
            </a:r>
            <a:r>
              <a:t> = more advanced rendering of the app to mockup the interface</a:t>
            </a:r>
          </a:p>
          <a:p>
            <a:pPr marL="228600" indent="-228600" algn="l">
              <a:buSzPct val="100000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in general you should deliver interactive designs, not static screens</a:t>
            </a:r>
          </a:p>
        </p:txBody>
      </p:sp>
      <p:pic>
        <p:nvPicPr>
          <p:cNvPr id="159" name="wireframes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7391" y="2724165"/>
            <a:ext cx="5910018" cy="3941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04_paper_sketch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2908" y="2724165"/>
            <a:ext cx="5278984" cy="3941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whole" bldLvl="1" animBg="1" rev="0" advAuto="0" spid="15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Challenge 1: Users scan the interface</a:t>
            </a:r>
          </a:p>
        </p:txBody>
      </p:sp>
      <p:sp>
        <p:nvSpPr>
          <p:cNvPr id="163" name="Shape 163"/>
          <p:cNvSpPr/>
          <p:nvPr/>
        </p:nvSpPr>
        <p:spPr>
          <a:xfrm>
            <a:off x="2902710" y="7019817"/>
            <a:ext cx="7199380" cy="151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28600" indent="-228600" algn="l">
              <a:buSzPct val="100000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User won’t look at your design, they scan through it</a:t>
            </a: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You need to build</a:t>
            </a:r>
            <a:r>
              <a:t>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clear hierarchy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of content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Use color sporadically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to reflect that hierarchy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" indent="-228600" algn="l">
              <a:buSzPct val="100000"/>
              <a:buChar char="•"/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Think in terms of volume </a:t>
            </a:r>
          </a:p>
        </p:txBody>
      </p:sp>
      <p:pic>
        <p:nvPicPr>
          <p:cNvPr id="164" name="Screen-Shot-2015-02-12-at-03.45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6352" y="2705875"/>
            <a:ext cx="5492096" cy="3657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Capture d’écran 2016-10-16 à 20.5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005" y="2694763"/>
            <a:ext cx="8138790" cy="572666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63" grpId="2"/>
      <p:bldP build="whole" bldLvl="1" animBg="1" rev="0" advAuto="0" spid="16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Challenge 2: Designs have to be responsive</a:t>
            </a:r>
          </a:p>
        </p:txBody>
      </p:sp>
      <p:sp>
        <p:nvSpPr>
          <p:cNvPr id="168" name="Shape 168"/>
          <p:cNvSpPr/>
          <p:nvPr/>
        </p:nvSpPr>
        <p:spPr>
          <a:xfrm>
            <a:off x="1029890" y="7704228"/>
            <a:ext cx="10945020" cy="51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The features of your design should stay useable on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all screen sizes</a:t>
            </a:r>
            <a:r>
              <a:t>.</a:t>
            </a:r>
          </a:p>
        </p:txBody>
      </p:sp>
      <p:pic>
        <p:nvPicPr>
          <p:cNvPr id="169" name="q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903" y="2701501"/>
            <a:ext cx="7250994" cy="4350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Challenge 3: Designs have to perform fast</a:t>
            </a:r>
          </a:p>
        </p:txBody>
      </p:sp>
      <p:sp>
        <p:nvSpPr>
          <p:cNvPr id="172" name="Shape 172"/>
          <p:cNvSpPr/>
          <p:nvPr/>
        </p:nvSpPr>
        <p:spPr>
          <a:xfrm>
            <a:off x="1616967" y="7610830"/>
            <a:ext cx="9770865" cy="93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Avoid massive JPGs! Performance has a huge impact on conversion</a:t>
            </a: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Consider creating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friendly text</a:t>
            </a:r>
            <a:r>
              <a:t> and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fun illustrations</a:t>
            </a:r>
            <a:r>
              <a:t> to bring emotion </a:t>
            </a:r>
          </a:p>
        </p:txBody>
      </p:sp>
      <p:pic>
        <p:nvPicPr>
          <p:cNvPr id="173" name="virginamerica_desig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2506" y="2631479"/>
            <a:ext cx="5919984" cy="4490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(Oct 15, 2016 10_05_05 PM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9345" y="2584780"/>
            <a:ext cx="2526033" cy="4490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3"/>
      <p:bldP build="whole" bldLvl="1" animBg="1" rev="0" advAuto="0" spid="173" grpId="1"/>
      <p:bldP build="whole" bldLvl="1" animBg="1" rev="0" advAuto="0" spid="17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Guidelines for design systems</a:t>
            </a:r>
          </a:p>
        </p:txBody>
      </p:sp>
      <p:sp>
        <p:nvSpPr>
          <p:cNvPr id="177" name="Shape 177"/>
          <p:cNvSpPr/>
          <p:nvPr/>
        </p:nvSpPr>
        <p:spPr>
          <a:xfrm>
            <a:off x="3305671" y="7340600"/>
            <a:ext cx="6393458" cy="117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Android: Material Design</a:t>
            </a: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iOS: iOS Human Interface Guidelines</a:t>
            </a: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t>Web: Lightning Design System by Salesforce</a:t>
            </a:r>
          </a:p>
        </p:txBody>
      </p:sp>
      <p:pic>
        <p:nvPicPr>
          <p:cNvPr id="178" name="Introduction - Material design - Mater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687" y="2657631"/>
            <a:ext cx="7715426" cy="4074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ctrTitle"/>
          </p:nvPr>
        </p:nvSpPr>
        <p:spPr>
          <a:xfrm>
            <a:off x="1270000" y="2374900"/>
            <a:ext cx="10464800" cy="105074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Testing</a:t>
            </a:r>
          </a:p>
        </p:txBody>
      </p:sp>
      <p:pic>
        <p:nvPicPr>
          <p:cNvPr id="1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3300" y="4445000"/>
            <a:ext cx="3390900" cy="339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testing technics, A/B testing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1340412" y="7708900"/>
            <a:ext cx="10323977" cy="542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24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Before the actual release, perform some testing to measure performance</a:t>
            </a:r>
          </a:p>
        </p:txBody>
      </p:sp>
      <p:pic>
        <p:nvPicPr>
          <p:cNvPr id="185" name="ab-testing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164" y="2924533"/>
            <a:ext cx="6622472" cy="3904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ctrTitle"/>
          </p:nvPr>
        </p:nvSpPr>
        <p:spPr>
          <a:xfrm>
            <a:off x="1270000" y="2374900"/>
            <a:ext cx="10464800" cy="104479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Implementation time!</a:t>
            </a:r>
          </a:p>
        </p:txBody>
      </p:sp>
      <p:sp>
        <p:nvSpPr>
          <p:cNvPr id="188" name="Shape 188"/>
          <p:cNvSpPr/>
          <p:nvPr/>
        </p:nvSpPr>
        <p:spPr>
          <a:xfrm>
            <a:off x="1270000" y="5026182"/>
            <a:ext cx="10464800" cy="925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ts val="7000"/>
              </a:lnSpc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and now… what’s next?</a:t>
            </a:r>
          </a:p>
        </p:txBody>
      </p:sp>
      <p:pic>
        <p:nvPicPr>
          <p:cNvPr id="1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3300" y="4445000"/>
            <a:ext cx="3390900" cy="339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  <p:bldP build="whole" bldLvl="1" animBg="1" rev="0" advAuto="0" spid="188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2075060" y="969433"/>
            <a:ext cx="88546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Product design follows an iterative process</a:t>
            </a:r>
          </a:p>
        </p:txBody>
      </p:sp>
      <p:pic>
        <p:nvPicPr>
          <p:cNvPr id="19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9729" y="3171243"/>
            <a:ext cx="4085342" cy="408484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7982068" y="3086417"/>
            <a:ext cx="20342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400"/>
            </a:lvl1pPr>
          </a:lstStyle>
          <a:p>
            <a:pPr/>
            <a:r>
              <a:t>User research</a:t>
            </a:r>
          </a:p>
        </p:txBody>
      </p:sp>
      <p:sp>
        <p:nvSpPr>
          <p:cNvPr id="194" name="Shape 194"/>
          <p:cNvSpPr/>
          <p:nvPr/>
        </p:nvSpPr>
        <p:spPr>
          <a:xfrm>
            <a:off x="8807568" y="5646949"/>
            <a:ext cx="13844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User flow</a:t>
            </a:r>
          </a:p>
        </p:txBody>
      </p:sp>
      <p:sp>
        <p:nvSpPr>
          <p:cNvPr id="195" name="Shape 195"/>
          <p:cNvSpPr/>
          <p:nvPr/>
        </p:nvSpPr>
        <p:spPr>
          <a:xfrm>
            <a:off x="5533440" y="7509616"/>
            <a:ext cx="19379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Visual design</a:t>
            </a:r>
          </a:p>
        </p:txBody>
      </p:sp>
      <p:sp>
        <p:nvSpPr>
          <p:cNvPr id="196" name="Shape 196"/>
          <p:cNvSpPr/>
          <p:nvPr/>
        </p:nvSpPr>
        <p:spPr>
          <a:xfrm>
            <a:off x="2558829" y="5816282"/>
            <a:ext cx="17571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User testing</a:t>
            </a:r>
          </a:p>
        </p:txBody>
      </p:sp>
      <p:sp>
        <p:nvSpPr>
          <p:cNvPr id="197" name="Shape 197"/>
          <p:cNvSpPr/>
          <p:nvPr/>
        </p:nvSpPr>
        <p:spPr>
          <a:xfrm>
            <a:off x="2780283" y="3086417"/>
            <a:ext cx="22146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  <p:bldP build="whole" bldLvl="1" animBg="1" rev="0" advAuto="0" spid="194" grpId="2"/>
      <p:bldP build="whole" bldLvl="1" animBg="1" rev="0" advAuto="0" spid="195" grpId="3"/>
      <p:bldP build="whole" bldLvl="1" animBg="1" rev="0" advAuto="0" spid="196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3562729" y="952500"/>
            <a:ext cx="569714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Useful books, links, website</a:t>
            </a:r>
          </a:p>
        </p:txBody>
      </p:sp>
      <p:sp>
        <p:nvSpPr>
          <p:cNvPr id="200" name="Shape 200"/>
          <p:cNvSpPr/>
          <p:nvPr/>
        </p:nvSpPr>
        <p:spPr>
          <a:xfrm>
            <a:off x="906168" y="2717800"/>
            <a:ext cx="1122633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Don't Make Me Think: A Common Sense Approach to Web Usability</a:t>
            </a:r>
            <a:r>
              <a:t> by Steve Krug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About Face 3: The Essentials of Interaction Design</a:t>
            </a:r>
            <a:r>
              <a:t> by Alan Cooper, Robert Reimann, David Cronin 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Interviewing Users: How to Uncover Compelling Insights</a:t>
            </a:r>
            <a:r>
              <a:t> by Steve Portigal 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Designing for Performance.</a:t>
            </a:r>
            <a:r>
              <a:t>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Weighing Aesthetics and Speed</a:t>
            </a:r>
            <a:r>
              <a:t> </a:t>
            </a:r>
            <a:r>
              <a:t>by Lara Callender Hogan</a:t>
            </a:r>
          </a:p>
        </p:txBody>
      </p:sp>
      <p:sp>
        <p:nvSpPr>
          <p:cNvPr id="201" name="Shape 201"/>
          <p:cNvSpPr/>
          <p:nvPr/>
        </p:nvSpPr>
        <p:spPr>
          <a:xfrm>
            <a:off x="897702" y="4483100"/>
            <a:ext cx="4667722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https://www.smashingmagazine.com/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http://www.uxbooth.com/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https://www.nngroup.com/feed/rss/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https://medium.theuxblog.com/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6" invalidUrl="" action="" tgtFrame="" tooltip="" history="1" highlightClick="0" endSnd="0"/>
              </a:rPr>
              <a:t>http://uxmovement.com/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https://uxdesign.cc/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8" invalidUrl="" action="" tgtFrame="" tooltip="" history="1" highlightClick="0" endSnd="0"/>
              </a:rPr>
              <a:t>http://usabilitypost.com/</a:t>
            </a:r>
          </a:p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9" invalidUrl="" action="" tgtFrame="" tooltip="" history="1" highlightClick="0" endSnd="0"/>
              </a:rPr>
              <a:t>http://uxmag.com/uxm.xml</a:t>
            </a:r>
          </a:p>
        </p:txBody>
      </p:sp>
      <p:sp>
        <p:nvSpPr>
          <p:cNvPr id="202" name="Shape 202"/>
          <p:cNvSpPr/>
          <p:nvPr/>
        </p:nvSpPr>
        <p:spPr>
          <a:xfrm>
            <a:off x="872302" y="7467599"/>
            <a:ext cx="1107799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u="sng">
                <a:hlinkClick r:id="rId10" invalidUrl="" action="" tgtFrame="" tooltip="" history="1" highlightClick="0" endSnd="0"/>
              </a:rPr>
              <a:t>https://uxdesign.cc/ux-design-methods-deliverables-657f54ce3c7d#.3r0kc949k</a:t>
            </a:r>
            <a:r>
              <a:t> </a:t>
            </a:r>
          </a:p>
          <a:p>
            <a:pPr algn="l">
              <a:defRPr i="1" sz="2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this is a great website with further links and reading lists, the ‘methods and deliverables’ section</a:t>
            </a:r>
          </a:p>
          <a:p>
            <a:pPr algn="l">
              <a:defRPr i="1" sz="200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is where I first learnt a lot of the skills I use in my everyday job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xfrm>
            <a:off x="1270000" y="3649158"/>
            <a:ext cx="10464800" cy="23028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What is UX and UI design?</a:t>
            </a:r>
          </a:p>
        </p:txBody>
      </p:sp>
      <p:sp>
        <p:nvSpPr>
          <p:cNvPr id="122" name="Shape 122"/>
          <p:cNvSpPr/>
          <p:nvPr/>
        </p:nvSpPr>
        <p:spPr>
          <a:xfrm>
            <a:off x="1270000" y="5026182"/>
            <a:ext cx="10464800" cy="925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ts val="7000"/>
              </a:lnSpc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and why it’s a super fun job :)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2075060" y="969433"/>
            <a:ext cx="88546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Product design follows an iterative process</a:t>
            </a:r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9729" y="3171243"/>
            <a:ext cx="4085342" cy="408484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7941733" y="3086417"/>
            <a:ext cx="20342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400"/>
            </a:lvl1pPr>
          </a:lstStyle>
          <a:p>
            <a:pPr/>
            <a:r>
              <a:t>User research</a:t>
            </a:r>
          </a:p>
        </p:txBody>
      </p:sp>
      <p:sp>
        <p:nvSpPr>
          <p:cNvPr id="127" name="Shape 127"/>
          <p:cNvSpPr/>
          <p:nvPr/>
        </p:nvSpPr>
        <p:spPr>
          <a:xfrm>
            <a:off x="8767233" y="5646949"/>
            <a:ext cx="13844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User flow</a:t>
            </a:r>
          </a:p>
        </p:txBody>
      </p:sp>
      <p:sp>
        <p:nvSpPr>
          <p:cNvPr id="128" name="Shape 128"/>
          <p:cNvSpPr/>
          <p:nvPr/>
        </p:nvSpPr>
        <p:spPr>
          <a:xfrm>
            <a:off x="5533440" y="7441882"/>
            <a:ext cx="19379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Visual design</a:t>
            </a:r>
          </a:p>
        </p:txBody>
      </p:sp>
      <p:sp>
        <p:nvSpPr>
          <p:cNvPr id="129" name="Shape 129"/>
          <p:cNvSpPr/>
          <p:nvPr/>
        </p:nvSpPr>
        <p:spPr>
          <a:xfrm>
            <a:off x="2518494" y="5816282"/>
            <a:ext cx="17571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User testing</a:t>
            </a:r>
          </a:p>
        </p:txBody>
      </p:sp>
      <p:sp>
        <p:nvSpPr>
          <p:cNvPr id="130" name="Shape 130"/>
          <p:cNvSpPr/>
          <p:nvPr/>
        </p:nvSpPr>
        <p:spPr>
          <a:xfrm>
            <a:off x="2739948" y="3086417"/>
            <a:ext cx="22146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"/>
              </a:lnSpc>
              <a:spcBef>
                <a:spcPts val="3200"/>
              </a:spcBef>
              <a:defRPr sz="2400"/>
            </a:lvl1pPr>
          </a:lstStyle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ctrTitle"/>
          </p:nvPr>
        </p:nvSpPr>
        <p:spPr>
          <a:xfrm>
            <a:off x="1270000" y="2374681"/>
            <a:ext cx="10464800" cy="105074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research</a:t>
            </a:r>
          </a:p>
        </p:txBody>
      </p:sp>
      <p:pic>
        <p:nvPicPr>
          <p:cNvPr id="1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487" y="4446702"/>
            <a:ext cx="3389826" cy="3389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personas</a:t>
            </a:r>
          </a:p>
        </p:txBody>
      </p:sp>
      <p:pic>
        <p:nvPicPr>
          <p:cNvPr id="136" name="meetup_persona_organiz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60" y="3058622"/>
            <a:ext cx="4848474" cy="363635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37" name="meetup_personas_da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4052" y="3057035"/>
            <a:ext cx="6470275" cy="363953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1270000" y="7341021"/>
            <a:ext cx="10464800" cy="83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User Personas are great to help you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put yourself in the user’s shoes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interviews</a:t>
            </a:r>
          </a:p>
        </p:txBody>
      </p:sp>
      <p:sp>
        <p:nvSpPr>
          <p:cNvPr id="141" name="Shape 141"/>
          <p:cNvSpPr/>
          <p:nvPr/>
        </p:nvSpPr>
        <p:spPr>
          <a:xfrm>
            <a:off x="1156228" y="7424828"/>
            <a:ext cx="10692344" cy="118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observe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 user interact with prototypes or implemented designs</a:t>
            </a: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ask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them to ‘teach’ you how they use the interface to identify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pain points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" indent="-228600" algn="l">
              <a:buSzPct val="100000"/>
              <a:buChar char="•"/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have them sort your product categories their own way (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card sorting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method)</a:t>
            </a:r>
          </a:p>
        </p:txBody>
      </p:sp>
      <p:pic>
        <p:nvPicPr>
          <p:cNvPr id="142" name="persona_resear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4318" y="3150317"/>
            <a:ext cx="4763326" cy="317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tuffcontentmgrfiles2f8ba1286bbac7ceb3d0cc340cccf6ec6miscac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7904" y="3150317"/>
            <a:ext cx="4252578" cy="3173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ctrTitle"/>
          </p:nvPr>
        </p:nvSpPr>
        <p:spPr>
          <a:xfrm>
            <a:off x="1270000" y="2374900"/>
            <a:ext cx="10464800" cy="105074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Creating a user flow</a:t>
            </a:r>
          </a:p>
        </p:txBody>
      </p:sp>
      <p:pic>
        <p:nvPicPr>
          <p:cNvPr id="14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3300" y="4445000"/>
            <a:ext cx="3390900" cy="339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Meetup+User+Flow+-+create+an+ev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865" y="3029391"/>
            <a:ext cx="9745070" cy="5077183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sp>
        <p:nvSpPr>
          <p:cNvPr id="149" name="Shape 149"/>
          <p:cNvSpPr/>
          <p:nvPr>
            <p:ph type="ctrTitle"/>
          </p:nvPr>
        </p:nvSpPr>
        <p:spPr>
          <a:xfrm>
            <a:off x="1270000" y="1384589"/>
            <a:ext cx="10464800" cy="664783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3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flow</a:t>
            </a:r>
          </a:p>
        </p:txBody>
      </p:sp>
      <p:sp>
        <p:nvSpPr>
          <p:cNvPr id="150" name="Shape 150"/>
          <p:cNvSpPr/>
          <p:nvPr/>
        </p:nvSpPr>
        <p:spPr>
          <a:xfrm>
            <a:off x="1270000" y="7341021"/>
            <a:ext cx="10464800" cy="83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24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Test proof your user flow by imagining specific</a:t>
            </a:r>
            <a:r>
              <a:t> </a:t>
            </a:r>
            <a:r>
              <a:rPr i="1">
                <a:latin typeface="Roboto Medium"/>
                <a:ea typeface="Roboto Medium"/>
                <a:cs typeface="Roboto Medium"/>
                <a:sym typeface="Roboto Medium"/>
              </a:rPr>
              <a:t>user scenarios</a:t>
            </a:r>
          </a:p>
        </p:txBody>
      </p:sp>
      <p:pic>
        <p:nvPicPr>
          <p:cNvPr id="151" name="Meetup+User+Flow+-+create+an+ev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4464" y="3027506"/>
            <a:ext cx="7099017" cy="3698588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52" name="meetup_personas_da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731" y="3854893"/>
            <a:ext cx="4149294" cy="2333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4"/>
      <p:bldP build="whole" bldLvl="1" animBg="1" rev="0" advAuto="0" spid="151" grpId="2"/>
      <p:bldP build="whole" bldLvl="1" animBg="1" rev="0" advAuto="0" spid="148" grpId="1"/>
      <p:bldP build="whole" bldLvl="1" animBg="1" rev="0" advAuto="0" spid="152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ctrTitle"/>
          </p:nvPr>
        </p:nvSpPr>
        <p:spPr>
          <a:xfrm>
            <a:off x="1270000" y="2374900"/>
            <a:ext cx="10464800" cy="105074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Visual design</a:t>
            </a:r>
          </a:p>
        </p:txBody>
      </p:sp>
      <p:pic>
        <p:nvPicPr>
          <p:cNvPr id="1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3300" y="4445000"/>
            <a:ext cx="3390900" cy="339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